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0" r:id="rId4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8" r:id="rId14"/>
    <p:sldId id="379" r:id="rId15"/>
    <p:sldId id="389" r:id="rId16"/>
    <p:sldId id="387" r:id="rId17"/>
    <p:sldId id="375" r:id="rId18"/>
    <p:sldId id="376" r:id="rId19"/>
    <p:sldId id="377" r:id="rId20"/>
    <p:sldId id="380" r:id="rId21"/>
    <p:sldId id="363" r:id="rId22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  <a:srgbClr val="8FAADC"/>
    <a:srgbClr val="203864"/>
    <a:srgbClr val="C7E0FB"/>
    <a:srgbClr val="ECF3FA"/>
    <a:srgbClr val="00295F"/>
    <a:srgbClr val="BDD7EE"/>
    <a:srgbClr val="C5E0B4"/>
    <a:srgbClr val="DB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56"/>
  </p:normalViewPr>
  <p:slideViewPr>
    <p:cSldViewPr snapToGrid="0" showGuides="1">
      <p:cViewPr varScale="1">
        <p:scale>
          <a:sx n="112" d="100"/>
          <a:sy n="112" d="100"/>
        </p:scale>
        <p:origin x="992" y="184"/>
      </p:cViewPr>
      <p:guideLst>
        <p:guide orient="horz" pos="2160"/>
        <p:guide pos="2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8987-5E0D-4E87-8DFF-7461FC10FC6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CB32-6981-4A53-94CB-24A32599C73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EDA7-27A8-4E30-B972-99A6B47565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0D93-3E41-4695-A433-91880BA4242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5914-E436-498C-9BC9-C6AA3325BDA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BE3E-88C5-4644-BCA9-254BC058293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64D8-E802-41FF-B121-A7DE38E4699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6252-5AE4-49BB-829D-E2C3874FBE3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3318-D5C5-4617-A668-E0F7CDED244C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3841-FBBB-4425-96A3-C848A1C8E1C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019D1-E0FF-4447-A698-F0450F1FBE1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B597-3216-4B0D-AC8B-018281D76AE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C6AE-A629-4AD3-8704-162260EFFE3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0459" y="3172881"/>
            <a:ext cx="515515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"/>
          <p:cNvGraphicFramePr>
            <a:graphicFrameLocks noGrp="1"/>
          </p:cNvGraphicFramePr>
          <p:nvPr/>
        </p:nvGraphicFramePr>
        <p:xfrm>
          <a:off x="420445" y="3248444"/>
          <a:ext cx="6074701" cy="1714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3710"/>
                <a:gridCol w="1104571"/>
                <a:gridCol w="1512252"/>
                <a:gridCol w="1924168"/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TANG </a:t>
                      </a:r>
                      <a:r>
                        <a:rPr lang="en-US" sz="1400" kern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Jiarui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21016753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0444" y="936893"/>
            <a:ext cx="83030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Portfolio Optimization Progress Report: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11/3/2024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445" y="4677194"/>
            <a:ext cx="8303078" cy="175279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17485"/>
            <a:ext cx="7772400" cy="34240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Implication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264" y="2127497"/>
            <a:ext cx="7820666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dirty="0" err="1">
                <a:latin typeface="Cambria" panose="02040503050406030204" pitchFamily="18" charset="0"/>
              </a:rPr>
              <a:t>XGBoost</a:t>
            </a:r>
            <a:r>
              <a:rPr lang="en-US" dirty="0">
                <a:latin typeface="Cambria" panose="02040503050406030204" pitchFamily="18" charset="0"/>
              </a:rPr>
              <a:t> model’s predicted factors have a strong ability to filter good stocks.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after optimization show better returns than the index.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high volatility and tracking errors, even when the objective function is to minimize tracking error.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a high turnover ratio, which may lead to high transaction costs.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underlying return-driven factors are “styles.” This means that simply fitting the previous returns does not reveal the “styles” within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(this is also true if we choose all index constituents for trading)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Ratio (choosing top 20 stocks)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with blue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903470"/>
            <a:ext cx="7772400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What is Barra Factor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2024-11-12 at 9.40.1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4218940"/>
            <a:ext cx="2070100" cy="6985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76295" y="3345180"/>
            <a:ext cx="5436870" cy="2360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Size: The extent of a company's large-cap status.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Non-linear Size: The degree to which a company's size is at a medium level.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Book-to-Price: The ratio of book value to market value.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Growth: A combined measure of net assets, profit, and earnings expectations.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Momentum: Short-term momentum over 3 months.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Earning Yield: The ratio of earnings to market value.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Leverage: The use of leverage by a listed company.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Liquidity: Returns due to differences in trading volume and frequency.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Beta: The correlation efficiency between a company and the stock index.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Volatility: Uncertainty relative to market deviation.</a:t>
            </a:r>
            <a:endParaRPr lang="en-US" sz="1200"/>
          </a:p>
        </p:txBody>
      </p:sp>
      <p:sp>
        <p:nvSpPr>
          <p:cNvPr id="15" name="Text Box 14"/>
          <p:cNvSpPr txBox="1"/>
          <p:nvPr>
            <p:custDataLst>
              <p:tags r:id="rId2"/>
            </p:custDataLst>
          </p:nvPr>
        </p:nvSpPr>
        <p:spPr>
          <a:xfrm>
            <a:off x="576580" y="1718310"/>
            <a:ext cx="7990205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r>
              <a:rPr lang="en-US"/>
              <a:t>CAPM: Expected Return = Risk-Free Rate + (Beta * Marke Risk Premium)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2195" y="1737360"/>
            <a:ext cx="6462395" cy="32639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Barra exposure relative difference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&lt;=0.1, 0.3, 0.5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Daily turnover ratio &lt;= 0.15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Objective: maximize sum of weighted prediction score(encourage the optimizor to choose stocks with high predicted score)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Screenshot 2024-11-12 at 9.36.5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3783965"/>
            <a:ext cx="3091180" cy="2646045"/>
          </a:xfrm>
          <a:prstGeom prst="rect">
            <a:avLst/>
          </a:prstGeom>
        </p:spPr>
      </p:pic>
      <p:pic>
        <p:nvPicPr>
          <p:cNvPr id="10" name="Picture 9" descr="Screenshot 2024-11-12 at 9.37.4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3665220"/>
            <a:ext cx="3475355" cy="2764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078653"/>
            <a:ext cx="7772400" cy="388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3875" y="1789215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&lt;=0.1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334243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&lt;=0.7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15056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Future plan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and Improvement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 Next Week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264" y="2414063"/>
            <a:ext cx="7820666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Test weekly and monthly traded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Apply Barra and industrial constraints (done, not test yet), 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Adding trading costs to objective functions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Simulate stocks suspension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446" y="2841293"/>
            <a:ext cx="747205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TANG </a:t>
            </a:r>
            <a:r>
              <a:rPr lang="en-US" altLang="zh-CN" sz="1800" b="0" i="0" u="none" strike="noStrike" kern="1200" dirty="0" err="1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Jiarui</a:t>
            </a:r>
            <a:r>
              <a:rPr lang="en-US" altLang="zh-CN" dirty="0">
                <a:latin typeface="Arial" panose="020B0604020202090204" pitchFamily="34" charset="0"/>
              </a:rPr>
              <a:t>		</a:t>
            </a: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21016753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445" y="2191480"/>
            <a:ext cx="504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sz="2800" b="1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445" y="4193635"/>
            <a:ext cx="8303078" cy="223635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Overview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CSI500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455" y="1981880"/>
            <a:ext cx="8303078" cy="3841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u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139" y="2371600"/>
            <a:ext cx="3365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CSI 500 constituents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500 stocks each day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2019/01/01 – 2024/10/23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968 stocks covered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Data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Graphic 10" descr="Bullsey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7295" y="1976025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Performance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38" y="3895607"/>
            <a:ext cx="2987793" cy="1887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76" y="2796628"/>
            <a:ext cx="3393185" cy="215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A black and white math equ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2" y="1747893"/>
            <a:ext cx="3365500" cy="596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88361" y="2478024"/>
            <a:ext cx="5716347" cy="189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current volatility by standard deviation of </a:t>
            </a:r>
            <a:r>
              <a:rPr lang="en-US" sz="1600" dirty="0">
                <a:latin typeface="Cambria" panose="02040503050406030204" pitchFamily="18" charset="0"/>
              </a:rPr>
              <a:t>historical returns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weight of each stock is inversely proportional to its volatility.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Adjust total sum of weights to be 1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5" name="Picture 14" descr="A computer code with colorful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8" y="4885913"/>
            <a:ext cx="5384800" cy="1409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25722" y="784416"/>
            <a:ext cx="5716347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Default Constraints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sum  of weights = 1.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0 &lt; weight of each stock &lt; 0.15 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83" y="2712707"/>
            <a:ext cx="5716347" cy="115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l-GR" sz="1600" dirty="0">
                <a:latin typeface="Cambria" panose="02040503050406030204" pitchFamily="18" charset="0"/>
              </a:rPr>
              <a:t>μ</a:t>
            </a:r>
            <a:r>
              <a:rPr lang="en-US" sz="1600" dirty="0">
                <a:latin typeface="Cambria" panose="02040503050406030204" pitchFamily="18" charset="0"/>
              </a:rPr>
              <a:t>​ and </a:t>
            </a:r>
            <a:r>
              <a:rPr lang="el-GR" sz="1600" dirty="0">
                <a:latin typeface="Cambria" panose="02040503050406030204" pitchFamily="18" charset="0"/>
              </a:rPr>
              <a:t>σ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</a:rPr>
              <a:t>represent the mean and variance of the portfolio‘s return, respectively, and </a:t>
            </a:r>
            <a:r>
              <a:rPr lang="el-GR" sz="1600" dirty="0">
                <a:latin typeface="Cambria" panose="02040503050406030204" pitchFamily="18" charset="0"/>
              </a:rPr>
              <a:t>γ </a:t>
            </a:r>
            <a:r>
              <a:rPr lang="en-US" sz="1600" dirty="0">
                <a:latin typeface="Cambria" panose="02040503050406030204" pitchFamily="18" charset="0"/>
              </a:rPr>
              <a:t>represents the investor’s risk aversion coefficient.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black text on a white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3" y="1752589"/>
            <a:ext cx="2552700" cy="74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computer code with colorful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0" y="4145293"/>
            <a:ext cx="69342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827" y="2924816"/>
            <a:ext cx="6549390" cy="78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Calculate daily return difference of portfolio return and index return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tracking error is the standard deviation of return difference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black text with a white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1855476"/>
            <a:ext cx="2448165" cy="860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black background with red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4375780"/>
            <a:ext cx="66167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Setting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0455" y="1986985"/>
            <a:ext cx="8303078" cy="383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"/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Cou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Procedure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Graphic 15" descr="Bullsey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89862" y="1987792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Settings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8014" y="2493257"/>
            <a:ext cx="3742061" cy="337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10, 000, 000 cash at the beginning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Choose top 20 stocks with predicted factor values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optimal weight via optimization in day before adjustment date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stock value to be traded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Update cash and stock value account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6608" y="2518025"/>
            <a:ext cx="3365865" cy="226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Adjustment period: adjust position every 20 days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Lot size: minimum shares of stock each trade.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Trade price: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adjVWAP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Weight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" y="2100634"/>
            <a:ext cx="7772400" cy="34240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86857"/>
            <a:ext cx="7772400" cy="340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201904"/>
            <a:ext cx="7772400" cy="343966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jU3NTY5NTYwYjJjNTdkMzdiYzFhZDNjNTc4MTA1MjU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5024</Words>
  <Application>WPS Presentation</Application>
  <PresentationFormat>On-screen Show (4:3)</PresentationFormat>
  <Paragraphs>438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Cambria</vt:lpstr>
      <vt:lpstr>Thonburi</vt:lpstr>
      <vt:lpstr>Cambria</vt:lpstr>
      <vt:lpstr>苹方-简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汉仪书宋二KW</vt:lpstr>
      <vt:lpstr>等线</vt:lpstr>
      <vt:lpstr>汉仪中等线KW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Yusong [Student]</dc:creator>
  <cp:lastModifiedBy>WPS_1598677380</cp:lastModifiedBy>
  <cp:revision>21</cp:revision>
  <dcterms:created xsi:type="dcterms:W3CDTF">2024-11-12T15:28:35Z</dcterms:created>
  <dcterms:modified xsi:type="dcterms:W3CDTF">2024-11-12T15:28:35Z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1C3C948C73C7B0593E4B2767EC1D5209_42</vt:lpwstr>
  </property>
  <property fmtid="{D5CDD505-2E9C-101B-9397-08002B2CF9AE}" pid="3" name="KSOProductBuildVer">
    <vt:lpwstr>1033-6.11.0.8885</vt:lpwstr>
  </property>
</Properties>
</file>